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Lexend Light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Lexend"/>
      <p:regular r:id="rId23"/>
      <p:bold r:id="rId24"/>
    </p:embeddedFont>
    <p:embeddedFont>
      <p:font typeface="Century Gothic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709953C-DEC2-4E45-B764-1387F71B9B90}">
  <a:tblStyle styleId="{E709953C-DEC2-4E45-B764-1387F71B9B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Lexend-bold.fntdata"/><Relationship Id="rId23" Type="http://schemas.openxmlformats.org/officeDocument/2006/relationships/font" Target="fonts/Lexen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CenturyGothic-bold.fntdata"/><Relationship Id="rId25" Type="http://schemas.openxmlformats.org/officeDocument/2006/relationships/font" Target="fonts/CenturyGothic-regular.fntdata"/><Relationship Id="rId28" Type="http://schemas.openxmlformats.org/officeDocument/2006/relationships/font" Target="fonts/CenturyGothic-boldItalic.fntdata"/><Relationship Id="rId27" Type="http://schemas.openxmlformats.org/officeDocument/2006/relationships/font" Target="fonts/CenturyGothic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LexendLight-regular.fntdata"/><Relationship Id="rId16" Type="http://schemas.openxmlformats.org/officeDocument/2006/relationships/slide" Target="slides/slide10.xml"/><Relationship Id="rId19" Type="http://schemas.openxmlformats.org/officeDocument/2006/relationships/font" Target="fonts/Roboto-regular.fntdata"/><Relationship Id="rId18" Type="http://schemas.openxmlformats.org/officeDocument/2006/relationships/font" Target="fonts/LexendLight-bold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167d711d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167d711d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126344661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126344661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1263446611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1263446611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12634466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12634466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126344661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126344661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137ecd6770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137ecd6770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126344661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126344661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0e9b92011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0e9b92011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126344661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126344661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248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311700" y="231450"/>
            <a:ext cx="5807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Overview</a:t>
            </a:r>
            <a:endParaRPr b="1" sz="27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0" y="0"/>
            <a:ext cx="9144000" cy="1063200"/>
          </a:xfrm>
          <a:prstGeom prst="rect">
            <a:avLst/>
          </a:prstGeom>
          <a:solidFill>
            <a:srgbClr val="1645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282175" y="19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0" y="0"/>
            <a:ext cx="9144000" cy="891900"/>
          </a:xfrm>
          <a:prstGeom prst="rect">
            <a:avLst/>
          </a:prstGeom>
          <a:gradFill>
            <a:gsLst>
              <a:gs pos="0">
                <a:srgbClr val="082F46"/>
              </a:gs>
              <a:gs pos="100000">
                <a:srgbClr val="0C1823"/>
              </a:gs>
            </a:gsLst>
            <a:path path="circle">
              <a:fillToRect l="100%" t="100%"/>
            </a:path>
            <a:tileRect b="-100%" r="-100%"/>
          </a:gradFill>
          <a:ln cap="flat" cmpd="sng" w="9525">
            <a:solidFill>
              <a:srgbClr val="0C1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2D4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hyperlink" Target="https://codesandbox.io/s/satellite-tracker-app-9gk8b9?file=/src/components/SearchBar.js" TargetMode="External"/><Relationship Id="rId6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1714125" y="484800"/>
            <a:ext cx="4085400" cy="1132200"/>
          </a:xfrm>
          <a:prstGeom prst="rect">
            <a:avLst/>
          </a:prstGeom>
          <a:effectLst>
            <a:outerShdw blurRad="57150" rotWithShape="0" algn="bl" dir="5400000" dist="38100">
              <a:srgbClr val="000000">
                <a:alpha val="75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SATELLITE ANTENNA </a:t>
            </a:r>
            <a:endParaRPr b="1" sz="33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TRACKING SYSTEM</a:t>
            </a:r>
            <a:endParaRPr b="1" sz="32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592275" y="3586550"/>
            <a:ext cx="63291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ECEN 403-902</a:t>
            </a:r>
            <a:endParaRPr b="1" sz="22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Sponsor: David Gent</a:t>
            </a:r>
            <a:endParaRPr sz="18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TA: Pranav Dhulipala</a:t>
            </a:r>
            <a:endParaRPr sz="18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exend Light"/>
                <a:ea typeface="Lexend Light"/>
                <a:cs typeface="Lexend Light"/>
                <a:sym typeface="Lexend Light"/>
              </a:rPr>
              <a:t>Team: David Santos, Michael Raabe, Hunter Britton</a:t>
            </a:r>
            <a:endParaRPr sz="1800"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59" name="Google Shape;59;p13"/>
          <p:cNvCxnSpPr/>
          <p:nvPr/>
        </p:nvCxnSpPr>
        <p:spPr>
          <a:xfrm>
            <a:off x="592275" y="1573825"/>
            <a:ext cx="7784700" cy="0"/>
          </a:xfrm>
          <a:prstGeom prst="straightConnector1">
            <a:avLst/>
          </a:prstGeom>
          <a:noFill/>
          <a:ln cap="flat" cmpd="sng" w="19050">
            <a:solidFill>
              <a:srgbClr val="299D8F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75000"/>
              </a:srgbClr>
            </a:outerShdw>
          </a:effectLst>
        </p:spPr>
      </p:cxnSp>
      <p:grpSp>
        <p:nvGrpSpPr>
          <p:cNvPr id="60" name="Google Shape;60;p13"/>
          <p:cNvGrpSpPr/>
          <p:nvPr/>
        </p:nvGrpSpPr>
        <p:grpSpPr>
          <a:xfrm>
            <a:off x="784518" y="341957"/>
            <a:ext cx="814826" cy="1077199"/>
            <a:chOff x="679643" y="150357"/>
            <a:chExt cx="814826" cy="1077199"/>
          </a:xfrm>
        </p:grpSpPr>
        <p:sp>
          <p:nvSpPr>
            <p:cNvPr id="61" name="Google Shape;61;p13"/>
            <p:cNvSpPr/>
            <p:nvPr/>
          </p:nvSpPr>
          <p:spPr>
            <a:xfrm>
              <a:off x="762723" y="808146"/>
              <a:ext cx="339853" cy="419411"/>
            </a:xfrm>
            <a:prstGeom prst="trapezoid">
              <a:avLst>
                <a:gd fmla="val 25000" name="adj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7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-1254697">
              <a:off x="773573" y="243102"/>
              <a:ext cx="626967" cy="704825"/>
            </a:xfrm>
            <a:prstGeom prst="chord">
              <a:avLst>
                <a:gd fmla="val 3846504" name="adj1"/>
                <a:gd fmla="val 14999399" name="adj2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>
                <a:srgbClr val="000000">
                  <a:alpha val="76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2865802">
              <a:off x="755764" y="511907"/>
              <a:ext cx="681686" cy="145702"/>
            </a:xfrm>
            <a:prstGeom prst="ellipse">
              <a:avLst/>
            </a:prstGeom>
            <a:solidFill>
              <a:srgbClr val="43434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4" name="Google Shape;64;p13"/>
            <p:cNvCxnSpPr>
              <a:stCxn id="63" idx="4"/>
            </p:cNvCxnSpPr>
            <p:nvPr/>
          </p:nvCxnSpPr>
          <p:spPr>
            <a:xfrm flipH="1" rot="10800000">
              <a:off x="1045370" y="422648"/>
              <a:ext cx="226800" cy="213900"/>
            </a:xfrm>
            <a:prstGeom prst="straightConnector1">
              <a:avLst/>
            </a:prstGeom>
            <a:noFill/>
            <a:ln cap="flat" cmpd="sng" w="3810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" name="Google Shape;65;p13"/>
            <p:cNvSpPr/>
            <p:nvPr/>
          </p:nvSpPr>
          <p:spPr>
            <a:xfrm>
              <a:off x="1190433" y="395449"/>
              <a:ext cx="108187" cy="113335"/>
            </a:xfrm>
            <a:prstGeom prst="ellipse">
              <a:avLst/>
            </a:prstGeom>
            <a:solidFill>
              <a:srgbClr val="CCCCCC"/>
            </a:solidFill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st="19050">
                <a:srgbClr val="000000">
                  <a:alpha val="7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13"/>
          <p:cNvSpPr txBox="1"/>
          <p:nvPr/>
        </p:nvSpPr>
        <p:spPr>
          <a:xfrm>
            <a:off x="7593425" y="4894400"/>
            <a:ext cx="1693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Photo </a:t>
            </a:r>
            <a:r>
              <a:rPr lang="en" sz="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from Pexels.com by @InstaWalli</a:t>
            </a:r>
            <a:endParaRPr sz="6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/>
          <p:nvPr>
            <p:ph type="title"/>
          </p:nvPr>
        </p:nvSpPr>
        <p:spPr>
          <a:xfrm>
            <a:off x="282175" y="19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Validation Plan</a:t>
            </a:r>
            <a:endParaRPr/>
          </a:p>
        </p:txBody>
      </p:sp>
      <p:graphicFrame>
        <p:nvGraphicFramePr>
          <p:cNvPr id="208" name="Google Shape;208;p22"/>
          <p:cNvGraphicFramePr/>
          <p:nvPr/>
        </p:nvGraphicFramePr>
        <p:xfrm>
          <a:off x="508025" y="1215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{E709953C-DEC2-4E45-B764-1387F71B9B90}</a:tableStyleId>
              </a:tblPr>
              <a:tblGrid>
                <a:gridCol w="1100450"/>
                <a:gridCol w="1329350"/>
                <a:gridCol w="4301800"/>
                <a:gridCol w="1373400"/>
              </a:tblGrid>
              <a:tr h="396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Test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Criteria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Method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Owner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</a:tr>
              <a:tr h="33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Signal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SNR &gt;= 30dB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Built-In Signal and Noise </a:t>
                      </a:r>
                      <a:r>
                        <a:rPr lang="en" sz="1000"/>
                        <a:t>measurements</a:t>
                      </a:r>
                      <a:r>
                        <a:rPr lang="en" sz="1000"/>
                        <a:t> in SDR Interface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All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  <a:tr h="33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RST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R5 S5 T9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Request report from one-to-one interaction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All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  <a:tr h="33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Accuracy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+- 4%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Rotary Potentiometer Positioning Sensors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All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  <a:tr h="33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Tracking Speed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 deg/second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Rotary Potentiometer Positioning Sensors/ MCU timer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All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  <a:tr h="33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Motor Supply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48 Watts minimum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Multimeter/ Ammeter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Michael R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  <a:tr h="33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MCU Supply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1.8 Watts minimum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Multimeter/ Ammeter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Michael R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  <a:tr h="33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GPS Location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+- 20 meters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Actual position of known location vs GPS coordinates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Hunter B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  <a:tr h="33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MCU/Web App Communication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OMM/GPS/Position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Request/Read/Write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Console Log Reports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Hunter B/ David S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  <a:tr h="332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Web App Functionality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SearchBar/Controls/Map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Jest Framework, Console Log Reports, Error Handling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David S</a:t>
                      </a:r>
                      <a:endParaRPr sz="1000"/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282175" y="19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605350" y="1336475"/>
            <a:ext cx="5255100" cy="3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Problem Statement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Lexend"/>
              <a:buChar char="●"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Amateur radio enthusiast need remote access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Lexend"/>
              <a:buChar char="●"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Current systems use outdated proprietary software/expensive hardware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Our Solution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Lexend"/>
              <a:buChar char="●"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Additional Hardware + Web Interface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600"/>
              <a:buFont typeface="Lexend"/>
              <a:buChar char="●"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Flexible, Collaborative, and Inexpensive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2275" y="1300513"/>
            <a:ext cx="2472550" cy="31298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6607625" y="4478875"/>
            <a:ext cx="1246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latin typeface="Times New Roman"/>
                <a:ea typeface="Times New Roman"/>
                <a:cs typeface="Times New Roman"/>
                <a:sym typeface="Times New Roman"/>
              </a:rPr>
              <a:t>Yaesu G-5500 Rotator</a:t>
            </a:r>
            <a:endParaRPr i="1"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600">
                <a:latin typeface="Times New Roman"/>
                <a:ea typeface="Times New Roman"/>
                <a:cs typeface="Times New Roman"/>
                <a:sym typeface="Times New Roman"/>
              </a:rPr>
              <a:t>Source: Amazon.com</a:t>
            </a:r>
            <a:endParaRPr i="1" sz="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5"/>
          <p:cNvGrpSpPr/>
          <p:nvPr/>
        </p:nvGrpSpPr>
        <p:grpSpPr>
          <a:xfrm>
            <a:off x="2367028" y="3796547"/>
            <a:ext cx="226459" cy="314449"/>
            <a:chOff x="3024600" y="2183450"/>
            <a:chExt cx="234600" cy="326700"/>
          </a:xfrm>
        </p:grpSpPr>
        <p:sp>
          <p:nvSpPr>
            <p:cNvPr id="80" name="Google Shape;80;p15"/>
            <p:cNvSpPr/>
            <p:nvPr/>
          </p:nvSpPr>
          <p:spPr>
            <a:xfrm>
              <a:off x="3024600" y="2183450"/>
              <a:ext cx="234600" cy="326700"/>
            </a:xfrm>
            <a:prstGeom prst="roundRect">
              <a:avLst>
                <a:gd fmla="val 9804" name="adj"/>
              </a:avLst>
            </a:prstGeom>
            <a:gradFill>
              <a:gsLst>
                <a:gs pos="0">
                  <a:srgbClr val="4D4D4D"/>
                </a:gs>
                <a:gs pos="100000">
                  <a:srgbClr val="000000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3059700" y="2221850"/>
              <a:ext cx="163500" cy="48000"/>
            </a:xfrm>
            <a:prstGeom prst="rect">
              <a:avLst/>
            </a:prstGeom>
            <a:solidFill>
              <a:srgbClr val="5DC6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" name="Google Shape;82;p15"/>
          <p:cNvGrpSpPr/>
          <p:nvPr/>
        </p:nvGrpSpPr>
        <p:grpSpPr>
          <a:xfrm>
            <a:off x="5242689" y="1234420"/>
            <a:ext cx="1184700" cy="1164600"/>
            <a:chOff x="5528264" y="2013245"/>
            <a:chExt cx="1184700" cy="1164600"/>
          </a:xfrm>
        </p:grpSpPr>
        <p:sp>
          <p:nvSpPr>
            <p:cNvPr id="83" name="Google Shape;83;p15"/>
            <p:cNvSpPr/>
            <p:nvPr/>
          </p:nvSpPr>
          <p:spPr>
            <a:xfrm flipH="1">
              <a:off x="5528264" y="2013245"/>
              <a:ext cx="1184700" cy="11646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76200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 flipH="1">
              <a:off x="5730846" y="2212478"/>
              <a:ext cx="779400" cy="7659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76200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 flipH="1">
              <a:off x="5914907" y="2393388"/>
              <a:ext cx="411300" cy="4041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76200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" name="Google Shape;86;p15"/>
          <p:cNvSpPr/>
          <p:nvPr/>
        </p:nvSpPr>
        <p:spPr>
          <a:xfrm>
            <a:off x="3323784" y="158445"/>
            <a:ext cx="2204496" cy="1096956"/>
          </a:xfrm>
          <a:prstGeom prst="cloud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3656821" y="722798"/>
            <a:ext cx="162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Cloud Platform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6821" y="393912"/>
            <a:ext cx="1394694" cy="385178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89" name="Google Shape;89;p15"/>
          <p:cNvGrpSpPr/>
          <p:nvPr/>
        </p:nvGrpSpPr>
        <p:grpSpPr>
          <a:xfrm flipH="1">
            <a:off x="2026996" y="3297000"/>
            <a:ext cx="1034599" cy="1164600"/>
            <a:chOff x="5528264" y="2013245"/>
            <a:chExt cx="1184700" cy="1164600"/>
          </a:xfrm>
        </p:grpSpPr>
        <p:sp>
          <p:nvSpPr>
            <p:cNvPr id="90" name="Google Shape;90;p15"/>
            <p:cNvSpPr/>
            <p:nvPr/>
          </p:nvSpPr>
          <p:spPr>
            <a:xfrm flipH="1">
              <a:off x="5528264" y="2013245"/>
              <a:ext cx="1184700" cy="11646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76200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 flipH="1">
              <a:off x="5730846" y="2212478"/>
              <a:ext cx="779400" cy="7659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76200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 flipH="1">
              <a:off x="5914907" y="2393388"/>
              <a:ext cx="411300" cy="4041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76200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15"/>
          <p:cNvSpPr txBox="1"/>
          <p:nvPr/>
        </p:nvSpPr>
        <p:spPr>
          <a:xfrm>
            <a:off x="-518625" y="1550325"/>
            <a:ext cx="241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 txBox="1"/>
          <p:nvPr/>
        </p:nvSpPr>
        <p:spPr>
          <a:xfrm>
            <a:off x="7719150" y="4902775"/>
            <a:ext cx="1693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Photo generated with Stable Diffusion</a:t>
            </a:r>
            <a:endParaRPr sz="600">
              <a:solidFill>
                <a:schemeClr val="accent5"/>
              </a:solidFill>
            </a:endParaRPr>
          </a:p>
        </p:txBody>
      </p:sp>
      <p:pic>
        <p:nvPicPr>
          <p:cNvPr id="95" name="Google Shape;95;p15"/>
          <p:cNvPicPr preferRelativeResize="0"/>
          <p:nvPr/>
        </p:nvPicPr>
        <p:blipFill rotWithShape="1">
          <a:blip r:embed="rId5">
            <a:alphaModFix/>
          </a:blip>
          <a:srcRect b="0" l="0" r="3390" t="0"/>
          <a:stretch/>
        </p:blipFill>
        <p:spPr>
          <a:xfrm>
            <a:off x="5804625" y="1822125"/>
            <a:ext cx="1144576" cy="74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title"/>
          </p:nvPr>
        </p:nvSpPr>
        <p:spPr>
          <a:xfrm>
            <a:off x="282175" y="19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Overview</a:t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3050900" y="2372125"/>
            <a:ext cx="1252800" cy="1794600"/>
          </a:xfrm>
          <a:prstGeom prst="roundRect">
            <a:avLst>
              <a:gd fmla="val 11228" name="adj"/>
            </a:avLst>
          </a:prstGeom>
          <a:solidFill>
            <a:srgbClr val="FCBC05"/>
          </a:solidFill>
          <a:ln>
            <a:noFill/>
          </a:ln>
          <a:effectLst>
            <a:outerShdw blurRad="57150" rotWithShape="0" algn="bl" dir="5040000" dist="28575">
              <a:srgbClr val="000000">
                <a:alpha val="43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 PCB</a:t>
            </a:r>
            <a:endParaRPr b="1"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3050900" y="1106700"/>
            <a:ext cx="4660800" cy="1047000"/>
          </a:xfrm>
          <a:prstGeom prst="roundRect">
            <a:avLst>
              <a:gd fmla="val 10417" name="adj"/>
            </a:avLst>
          </a:prstGeom>
          <a:solidFill>
            <a:srgbClr val="264653"/>
          </a:solidFill>
          <a:ln>
            <a:noFill/>
          </a:ln>
          <a:effectLst>
            <a:outerShdw blurRad="57150" rotWithShape="0" algn="bl" dir="5040000" dist="28575">
              <a:srgbClr val="000000">
                <a:alpha val="43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Web App</a:t>
            </a:r>
            <a:endParaRPr b="1" sz="11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4819900" y="2400200"/>
            <a:ext cx="2892000" cy="1794600"/>
          </a:xfrm>
          <a:prstGeom prst="roundRect">
            <a:avLst>
              <a:gd fmla="val 6353" name="adj"/>
            </a:avLst>
          </a:prstGeom>
          <a:solidFill>
            <a:srgbClr val="2A9D8F"/>
          </a:solidFill>
          <a:ln>
            <a:noFill/>
          </a:ln>
          <a:effectLst>
            <a:outerShdw blurRad="57150" rotWithShape="0" algn="bl" dir="5040000" dist="28575">
              <a:srgbClr val="000000">
                <a:alpha val="43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Microcontroller/IO </a:t>
            </a:r>
            <a:endParaRPr b="1" sz="11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1469230" y="2358717"/>
            <a:ext cx="1207800" cy="1808100"/>
          </a:xfrm>
          <a:prstGeom prst="roundRect">
            <a:avLst>
              <a:gd fmla="val 8855" name="adj"/>
            </a:avLst>
          </a:prstGeom>
          <a:solidFill>
            <a:srgbClr val="EB4235"/>
          </a:solidFill>
          <a:ln>
            <a:noFill/>
          </a:ln>
          <a:effectLst>
            <a:outerShdw blurRad="57150" rotWithShape="0" algn="bl" dir="5040000" dist="28575">
              <a:srgbClr val="000000">
                <a:alpha val="43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Rotator</a:t>
            </a:r>
            <a:endParaRPr b="1" sz="11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4970788" y="1527625"/>
            <a:ext cx="1011300" cy="420900"/>
          </a:xfrm>
          <a:prstGeom prst="roundRect">
            <a:avLst>
              <a:gd fmla="val 16667" name="adj"/>
            </a:avLst>
          </a:prstGeom>
          <a:solidFill>
            <a:srgbClr val="E8FCFF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74653"/>
                </a:solidFill>
                <a:latin typeface="Roboto"/>
                <a:ea typeface="Roboto"/>
                <a:cs typeface="Roboto"/>
                <a:sym typeface="Roboto"/>
              </a:rPr>
              <a:t>Firebase</a:t>
            </a:r>
            <a:endParaRPr b="1" sz="1100">
              <a:solidFill>
                <a:srgbClr val="27465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5246809" y="2877818"/>
            <a:ext cx="923400" cy="420600"/>
          </a:xfrm>
          <a:prstGeom prst="roundRect">
            <a:avLst>
              <a:gd fmla="val 16667" name="adj"/>
            </a:avLst>
          </a:prstGeom>
          <a:solidFill>
            <a:srgbClr val="E8FFFD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99D8F"/>
                </a:solidFill>
                <a:latin typeface="Roboto"/>
                <a:ea typeface="Roboto"/>
                <a:cs typeface="Roboto"/>
                <a:sym typeface="Roboto"/>
              </a:rPr>
              <a:t>Display</a:t>
            </a:r>
            <a:endParaRPr b="1" sz="1100">
              <a:solidFill>
                <a:srgbClr val="299D8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1611300" y="2858543"/>
            <a:ext cx="923400" cy="420900"/>
          </a:xfrm>
          <a:prstGeom prst="roundRect">
            <a:avLst>
              <a:gd fmla="val 16667" name="adj"/>
            </a:avLst>
          </a:prstGeom>
          <a:solidFill>
            <a:srgbClr val="FFECEA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4236"/>
                </a:solidFill>
                <a:latin typeface="Roboto"/>
                <a:ea typeface="Roboto"/>
                <a:cs typeface="Roboto"/>
                <a:sym typeface="Roboto"/>
              </a:rPr>
              <a:t>Elevation Motor</a:t>
            </a:r>
            <a:endParaRPr b="1" sz="1100">
              <a:solidFill>
                <a:srgbClr val="EB423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1611300" y="3467944"/>
            <a:ext cx="923400" cy="420900"/>
          </a:xfrm>
          <a:prstGeom prst="roundRect">
            <a:avLst>
              <a:gd fmla="val 16667" name="adj"/>
            </a:avLst>
          </a:prstGeom>
          <a:solidFill>
            <a:srgbClr val="FFECEA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4236"/>
                </a:solidFill>
                <a:latin typeface="Roboto"/>
                <a:ea typeface="Roboto"/>
                <a:cs typeface="Roboto"/>
                <a:sym typeface="Roboto"/>
              </a:rPr>
              <a:t>Azimuth </a:t>
            </a:r>
            <a:endParaRPr b="1" sz="1100">
              <a:solidFill>
                <a:srgbClr val="EB423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B4236"/>
                </a:solidFill>
                <a:latin typeface="Roboto"/>
                <a:ea typeface="Roboto"/>
                <a:cs typeface="Roboto"/>
                <a:sym typeface="Roboto"/>
              </a:rPr>
              <a:t>Motor</a:t>
            </a:r>
            <a:endParaRPr sz="900">
              <a:solidFill>
                <a:srgbClr val="EB423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6519884" y="3467944"/>
            <a:ext cx="923400" cy="420600"/>
          </a:xfrm>
          <a:prstGeom prst="roundRect">
            <a:avLst>
              <a:gd fmla="val 16667" name="adj"/>
            </a:avLst>
          </a:prstGeom>
          <a:solidFill>
            <a:srgbClr val="E8FFFD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99D8F"/>
                </a:solidFill>
                <a:latin typeface="Roboto"/>
                <a:ea typeface="Roboto"/>
                <a:cs typeface="Roboto"/>
                <a:sym typeface="Roboto"/>
              </a:rPr>
              <a:t>GPS </a:t>
            </a:r>
            <a:endParaRPr b="1" sz="1100">
              <a:solidFill>
                <a:srgbClr val="299D8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16"/>
          <p:cNvCxnSpPr>
            <a:stCxn id="111" idx="2"/>
          </p:cNvCxnSpPr>
          <p:nvPr/>
        </p:nvCxnSpPr>
        <p:spPr>
          <a:xfrm>
            <a:off x="3654679" y="3888844"/>
            <a:ext cx="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6"/>
          <p:cNvSpPr/>
          <p:nvPr/>
        </p:nvSpPr>
        <p:spPr>
          <a:xfrm>
            <a:off x="1469237" y="1732702"/>
            <a:ext cx="1207800" cy="420900"/>
          </a:xfrm>
          <a:prstGeom prst="roundRect">
            <a:avLst>
              <a:gd fmla="val 27778" name="adj"/>
            </a:avLst>
          </a:prstGeom>
          <a:solidFill>
            <a:srgbClr val="EB4235"/>
          </a:solidFill>
          <a:ln>
            <a:noFill/>
          </a:ln>
          <a:effectLst>
            <a:outerShdw blurRad="57150" rotWithShape="0" algn="bl" dir="5040000" dist="28575">
              <a:srgbClr val="000000">
                <a:alpha val="43000"/>
              </a:srgbClr>
            </a:outerShdw>
          </a:effectLst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Antenna Array</a:t>
            </a:r>
            <a:endParaRPr b="1" sz="11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3" name="Google Shape;113;p16"/>
          <p:cNvSpPr/>
          <p:nvPr/>
        </p:nvSpPr>
        <p:spPr>
          <a:xfrm>
            <a:off x="1469237" y="1106702"/>
            <a:ext cx="1207800" cy="420900"/>
          </a:xfrm>
          <a:prstGeom prst="roundRect">
            <a:avLst>
              <a:gd fmla="val 27778" name="adj"/>
            </a:avLst>
          </a:prstGeom>
          <a:solidFill>
            <a:srgbClr val="EB4235"/>
          </a:solidFill>
          <a:ln>
            <a:noFill/>
          </a:ln>
          <a:effectLst>
            <a:outerShdw blurRad="57150" rotWithShape="0" algn="bl" dir="5040000" dist="28575">
              <a:srgbClr val="000000">
                <a:alpha val="43000"/>
              </a:srgbClr>
            </a:outerShdw>
          </a:effectLst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SDR</a:t>
            </a:r>
            <a:endParaRPr b="1" sz="11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3192976" y="2858543"/>
            <a:ext cx="923400" cy="420900"/>
          </a:xfrm>
          <a:prstGeom prst="roundRect">
            <a:avLst>
              <a:gd fmla="val 16667" name="adj"/>
            </a:avLst>
          </a:prstGeom>
          <a:solidFill>
            <a:srgbClr val="FFFCF3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CC9700"/>
                </a:solidFill>
                <a:latin typeface="Roboto"/>
                <a:ea typeface="Roboto"/>
                <a:cs typeface="Roboto"/>
                <a:sym typeface="Roboto"/>
              </a:rPr>
              <a:t>Motor Driver</a:t>
            </a:r>
            <a:endParaRPr b="1" sz="1100">
              <a:solidFill>
                <a:srgbClr val="CC9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3233200" y="1527625"/>
            <a:ext cx="1302900" cy="420900"/>
          </a:xfrm>
          <a:prstGeom prst="roundRect">
            <a:avLst>
              <a:gd fmla="val 16667" name="adj"/>
            </a:avLst>
          </a:prstGeom>
          <a:solidFill>
            <a:srgbClr val="E8FCFF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74653"/>
                </a:solidFill>
                <a:latin typeface="Roboto"/>
                <a:ea typeface="Roboto"/>
                <a:cs typeface="Roboto"/>
                <a:sym typeface="Roboto"/>
              </a:rPr>
              <a:t>UI Components</a:t>
            </a:r>
            <a:endParaRPr b="1" sz="1100">
              <a:solidFill>
                <a:srgbClr val="27465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6519884" y="2858543"/>
            <a:ext cx="923400" cy="420600"/>
          </a:xfrm>
          <a:prstGeom prst="roundRect">
            <a:avLst>
              <a:gd fmla="val 16667" name="adj"/>
            </a:avLst>
          </a:prstGeom>
          <a:solidFill>
            <a:srgbClr val="E8FFFD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99D8F"/>
                </a:solidFill>
                <a:latin typeface="Roboto"/>
                <a:ea typeface="Roboto"/>
                <a:cs typeface="Roboto"/>
                <a:sym typeface="Roboto"/>
              </a:rPr>
              <a:t>Wifi</a:t>
            </a:r>
            <a:endParaRPr b="1" sz="1100">
              <a:solidFill>
                <a:srgbClr val="299D8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3192979" y="3467944"/>
            <a:ext cx="923400" cy="420900"/>
          </a:xfrm>
          <a:prstGeom prst="roundRect">
            <a:avLst>
              <a:gd fmla="val 16667" name="adj"/>
            </a:avLst>
          </a:prstGeom>
          <a:solidFill>
            <a:srgbClr val="FFFCF3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CC9700"/>
                </a:solidFill>
                <a:latin typeface="Roboto"/>
                <a:ea typeface="Roboto"/>
                <a:cs typeface="Roboto"/>
                <a:sym typeface="Roboto"/>
              </a:rPr>
              <a:t>PSU</a:t>
            </a:r>
            <a:endParaRPr b="1" sz="1100">
              <a:solidFill>
                <a:srgbClr val="CC97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6561423" y="4646234"/>
            <a:ext cx="1207800" cy="297000"/>
          </a:xfrm>
          <a:prstGeom prst="roundRect">
            <a:avLst>
              <a:gd fmla="val 18322" name="adj"/>
            </a:avLst>
          </a:prstGeom>
          <a:solidFill>
            <a:srgbClr val="264653"/>
          </a:solidFill>
          <a:ln>
            <a:noFill/>
          </a:ln>
          <a:effectLst>
            <a:outerShdw blurRad="57150" rotWithShape="0" algn="bl" dir="1800000" dist="28575">
              <a:srgbClr val="000000">
                <a:alpha val="89000"/>
              </a:srgbClr>
            </a:outerShdw>
          </a:effectLst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David Santos</a:t>
            </a:r>
            <a:endParaRPr b="1" sz="11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3151627" y="4647325"/>
            <a:ext cx="1252800" cy="297000"/>
          </a:xfrm>
          <a:prstGeom prst="roundRect">
            <a:avLst>
              <a:gd fmla="val 27140" name="adj"/>
            </a:avLst>
          </a:prstGeom>
          <a:solidFill>
            <a:srgbClr val="FCBC05"/>
          </a:solidFill>
          <a:ln>
            <a:noFill/>
          </a:ln>
          <a:effectLst>
            <a:outerShdw blurRad="57150" rotWithShape="0" algn="bl" dir="1800000" dist="28575">
              <a:srgbClr val="000000">
                <a:alpha val="89000"/>
              </a:srgbClr>
            </a:outerShdw>
          </a:effectLst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Michael Raabe</a:t>
            </a:r>
            <a:endParaRPr sz="11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4879025" y="4669909"/>
            <a:ext cx="1207800" cy="297000"/>
          </a:xfrm>
          <a:prstGeom prst="roundRect">
            <a:avLst>
              <a:gd fmla="val 21286" name="adj"/>
            </a:avLst>
          </a:prstGeom>
          <a:solidFill>
            <a:srgbClr val="2A9D8F"/>
          </a:solidFill>
          <a:ln>
            <a:noFill/>
          </a:ln>
          <a:effectLst>
            <a:outerShdw blurRad="57150" rotWithShape="0" algn="bl" dir="1800000" dist="28575">
              <a:srgbClr val="000000">
                <a:alpha val="89000"/>
              </a:srgbClr>
            </a:outerShdw>
          </a:effectLst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Hunter Britton</a:t>
            </a:r>
            <a:endParaRPr b="1" sz="11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1469230" y="4647191"/>
            <a:ext cx="1207800" cy="297000"/>
          </a:xfrm>
          <a:prstGeom prst="roundRect">
            <a:avLst>
              <a:gd fmla="val 30078" name="adj"/>
            </a:avLst>
          </a:prstGeom>
          <a:solidFill>
            <a:srgbClr val="EB4235"/>
          </a:solidFill>
          <a:ln>
            <a:noFill/>
          </a:ln>
          <a:effectLst>
            <a:outerShdw blurRad="57150" rotWithShape="0" algn="bl" dir="1800000" dist="28575">
              <a:srgbClr val="000000">
                <a:alpha val="89000"/>
              </a:srgbClr>
            </a:outerShdw>
          </a:effectLst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Legacy</a:t>
            </a:r>
            <a:endParaRPr b="1" sz="11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6416214" y="1527887"/>
            <a:ext cx="900600" cy="420900"/>
          </a:xfrm>
          <a:prstGeom prst="roundRect">
            <a:avLst>
              <a:gd fmla="val 16667" name="adj"/>
            </a:avLst>
          </a:prstGeom>
          <a:solidFill>
            <a:srgbClr val="E8FCFF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74653"/>
                </a:solidFill>
                <a:latin typeface="Roboto"/>
                <a:ea typeface="Roboto"/>
                <a:cs typeface="Roboto"/>
                <a:sym typeface="Roboto"/>
              </a:rPr>
              <a:t>MCU</a:t>
            </a:r>
            <a:r>
              <a:rPr b="1" lang="en" sz="1100">
                <a:solidFill>
                  <a:srgbClr val="274653"/>
                </a:solidFill>
                <a:latin typeface="Roboto"/>
                <a:ea typeface="Roboto"/>
                <a:cs typeface="Roboto"/>
                <a:sym typeface="Roboto"/>
              </a:rPr>
              <a:t> Port</a:t>
            </a:r>
            <a:endParaRPr b="1" sz="1100">
              <a:solidFill>
                <a:srgbClr val="27465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2" name="Google Shape;122;p16"/>
          <p:cNvCxnSpPr>
            <a:stCxn id="112" idx="0"/>
            <a:endCxn id="113" idx="2"/>
          </p:cNvCxnSpPr>
          <p:nvPr/>
        </p:nvCxnSpPr>
        <p:spPr>
          <a:xfrm rot="-5400000">
            <a:off x="1970837" y="1629802"/>
            <a:ext cx="205200" cy="600"/>
          </a:xfrm>
          <a:prstGeom prst="bentConnector3">
            <a:avLst>
              <a:gd fmla="val 49978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" name="Google Shape;123;p16"/>
          <p:cNvCxnSpPr>
            <a:stCxn id="104" idx="0"/>
            <a:endCxn id="112" idx="2"/>
          </p:cNvCxnSpPr>
          <p:nvPr/>
        </p:nvCxnSpPr>
        <p:spPr>
          <a:xfrm rot="-5400000">
            <a:off x="1970830" y="2255817"/>
            <a:ext cx="205200" cy="600"/>
          </a:xfrm>
          <a:prstGeom prst="bentConnector3">
            <a:avLst>
              <a:gd fmla="val 49981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4" name="Google Shape;124;p16"/>
          <p:cNvCxnSpPr>
            <a:stCxn id="114" idx="1"/>
            <a:endCxn id="107" idx="3"/>
          </p:cNvCxnSpPr>
          <p:nvPr/>
        </p:nvCxnSpPr>
        <p:spPr>
          <a:xfrm flipH="1">
            <a:off x="2534776" y="3068993"/>
            <a:ext cx="6582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5" name="Google Shape;125;p16"/>
          <p:cNvCxnSpPr>
            <a:endCxn id="108" idx="3"/>
          </p:cNvCxnSpPr>
          <p:nvPr/>
        </p:nvCxnSpPr>
        <p:spPr>
          <a:xfrm flipH="1">
            <a:off x="2534700" y="3131194"/>
            <a:ext cx="658800" cy="547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16"/>
          <p:cNvCxnSpPr>
            <a:stCxn id="111" idx="0"/>
            <a:endCxn id="114" idx="2"/>
          </p:cNvCxnSpPr>
          <p:nvPr/>
        </p:nvCxnSpPr>
        <p:spPr>
          <a:xfrm rot="-5400000">
            <a:off x="3560779" y="3373444"/>
            <a:ext cx="188400" cy="600"/>
          </a:xfrm>
          <a:prstGeom prst="bentConnector3">
            <a:avLst>
              <a:gd fmla="val 50027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16"/>
          <p:cNvCxnSpPr/>
          <p:nvPr/>
        </p:nvCxnSpPr>
        <p:spPr>
          <a:xfrm>
            <a:off x="4116454" y="3750932"/>
            <a:ext cx="11304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16"/>
          <p:cNvCxnSpPr>
            <a:stCxn id="107" idx="1"/>
            <a:endCxn id="129" idx="2"/>
          </p:cNvCxnSpPr>
          <p:nvPr/>
        </p:nvCxnSpPr>
        <p:spPr>
          <a:xfrm>
            <a:off x="1611300" y="3068993"/>
            <a:ext cx="4097100" cy="819900"/>
          </a:xfrm>
          <a:prstGeom prst="bentConnector4">
            <a:avLst>
              <a:gd fmla="val -9628" name="adj1"/>
              <a:gd fmla="val 167552" name="adj2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16"/>
          <p:cNvCxnSpPr>
            <a:stCxn id="116" idx="0"/>
            <a:endCxn id="121" idx="2"/>
          </p:cNvCxnSpPr>
          <p:nvPr/>
        </p:nvCxnSpPr>
        <p:spPr>
          <a:xfrm flipH="1" rot="5400000">
            <a:off x="6469034" y="2345993"/>
            <a:ext cx="909900" cy="115200"/>
          </a:xfrm>
          <a:prstGeom prst="bentConnector3">
            <a:avLst>
              <a:gd fmla="val 62231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31" name="Google Shape;131;p16"/>
          <p:cNvCxnSpPr>
            <a:stCxn id="121" idx="1"/>
            <a:endCxn id="105" idx="3"/>
          </p:cNvCxnSpPr>
          <p:nvPr/>
        </p:nvCxnSpPr>
        <p:spPr>
          <a:xfrm flipH="1">
            <a:off x="5982114" y="1738337"/>
            <a:ext cx="434100" cy="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16"/>
          <p:cNvCxnSpPr>
            <a:stCxn id="105" idx="1"/>
            <a:endCxn id="115" idx="3"/>
          </p:cNvCxnSpPr>
          <p:nvPr/>
        </p:nvCxnSpPr>
        <p:spPr>
          <a:xfrm flipH="1">
            <a:off x="4536088" y="1738075"/>
            <a:ext cx="434700" cy="600"/>
          </a:xfrm>
          <a:prstGeom prst="bentConnector3">
            <a:avLst>
              <a:gd fmla="val 49999" name="adj1"/>
            </a:avLst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" name="Google Shape;133;p16"/>
          <p:cNvCxnSpPr>
            <a:stCxn id="108" idx="1"/>
          </p:cNvCxnSpPr>
          <p:nvPr/>
        </p:nvCxnSpPr>
        <p:spPr>
          <a:xfrm>
            <a:off x="1611300" y="3678394"/>
            <a:ext cx="3935700" cy="218400"/>
          </a:xfrm>
          <a:prstGeom prst="bentConnector5">
            <a:avLst>
              <a:gd fmla="val -6050" name="adj1"/>
              <a:gd fmla="val 280005" name="adj2"/>
              <a:gd fmla="val 99996" name="adj3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" name="Google Shape;134;p16"/>
          <p:cNvCxnSpPr>
            <a:endCxn id="121" idx="2"/>
          </p:cNvCxnSpPr>
          <p:nvPr/>
        </p:nvCxnSpPr>
        <p:spPr>
          <a:xfrm rot="10800000">
            <a:off x="6866514" y="1948787"/>
            <a:ext cx="0" cy="2040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6"/>
          <p:cNvCxnSpPr>
            <a:endCxn id="109" idx="2"/>
          </p:cNvCxnSpPr>
          <p:nvPr/>
        </p:nvCxnSpPr>
        <p:spPr>
          <a:xfrm>
            <a:off x="6016484" y="3876844"/>
            <a:ext cx="965100" cy="11700"/>
          </a:xfrm>
          <a:prstGeom prst="bentConnector4">
            <a:avLst>
              <a:gd fmla="val -423" name="adj1"/>
              <a:gd fmla="val 3654535" name="adj2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16"/>
          <p:cNvCxnSpPr>
            <a:stCxn id="129" idx="3"/>
            <a:endCxn id="116" idx="1"/>
          </p:cNvCxnSpPr>
          <p:nvPr/>
        </p:nvCxnSpPr>
        <p:spPr>
          <a:xfrm flipH="1" rot="10800000">
            <a:off x="6170200" y="3068894"/>
            <a:ext cx="349800" cy="609600"/>
          </a:xfrm>
          <a:prstGeom prst="bentConnector3">
            <a:avLst>
              <a:gd fmla="val 49983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37" name="Google Shape;137;p16"/>
          <p:cNvCxnSpPr>
            <a:stCxn id="129" idx="1"/>
            <a:endCxn id="114" idx="3"/>
          </p:cNvCxnSpPr>
          <p:nvPr/>
        </p:nvCxnSpPr>
        <p:spPr>
          <a:xfrm rot="10800000">
            <a:off x="4116400" y="3068894"/>
            <a:ext cx="1130400" cy="6096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16"/>
          <p:cNvCxnSpPr>
            <a:stCxn id="129" idx="0"/>
            <a:endCxn id="106" idx="2"/>
          </p:cNvCxnSpPr>
          <p:nvPr/>
        </p:nvCxnSpPr>
        <p:spPr>
          <a:xfrm rot="-5400000">
            <a:off x="5624050" y="3382994"/>
            <a:ext cx="169500" cy="600"/>
          </a:xfrm>
          <a:prstGeom prst="bentConnector3">
            <a:avLst>
              <a:gd fmla="val 50037" name="adj1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" name="Google Shape;129;p16"/>
          <p:cNvSpPr/>
          <p:nvPr/>
        </p:nvSpPr>
        <p:spPr>
          <a:xfrm>
            <a:off x="5246800" y="3468044"/>
            <a:ext cx="923400" cy="420900"/>
          </a:xfrm>
          <a:prstGeom prst="roundRect">
            <a:avLst>
              <a:gd fmla="val 19642" name="adj"/>
            </a:avLst>
          </a:prstGeom>
          <a:solidFill>
            <a:srgbClr val="E8FFFD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99D8F"/>
                </a:solidFill>
                <a:latin typeface="Roboto"/>
                <a:ea typeface="Roboto"/>
                <a:cs typeface="Roboto"/>
                <a:sym typeface="Roboto"/>
              </a:rPr>
              <a:t>MCU</a:t>
            </a:r>
            <a:endParaRPr b="1" sz="1100">
              <a:solidFill>
                <a:srgbClr val="299D8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7"/>
          <p:cNvSpPr txBox="1"/>
          <p:nvPr>
            <p:ph idx="4294967295" type="body"/>
          </p:nvPr>
        </p:nvSpPr>
        <p:spPr>
          <a:xfrm>
            <a:off x="4894875" y="1531225"/>
            <a:ext cx="3609600" cy="29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Done: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-GPS location code written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-Access point created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Todo:</a:t>
            </a:r>
            <a:br>
              <a:rPr lang="en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-Finish Kepler analysis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-LCD readout</a:t>
            </a:r>
            <a:endParaRPr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4" name="Google Shape;144;p17"/>
          <p:cNvSpPr txBox="1"/>
          <p:nvPr>
            <p:ph type="title"/>
          </p:nvPr>
        </p:nvSpPr>
        <p:spPr>
          <a:xfrm>
            <a:off x="282175" y="19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Microcontroller - Hunter Britton  </a:t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854592" y="1330468"/>
            <a:ext cx="3108900" cy="3447300"/>
          </a:xfrm>
          <a:prstGeom prst="roundRect">
            <a:avLst>
              <a:gd fmla="val 6353" name="adj"/>
            </a:avLst>
          </a:prstGeom>
          <a:solidFill>
            <a:srgbClr val="2A9D8F"/>
          </a:solidFill>
          <a:ln>
            <a:noFill/>
          </a:ln>
          <a:effectLst>
            <a:outerShdw blurRad="57150" rotWithShape="0" algn="bl" dir="1560000" dist="38100">
              <a:srgbClr val="000000">
                <a:alpha val="69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MCU/IO </a:t>
            </a:r>
            <a:endParaRPr b="1" sz="16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1104700" y="3310925"/>
            <a:ext cx="1160100" cy="1161300"/>
          </a:xfrm>
          <a:prstGeom prst="roundRect">
            <a:avLst>
              <a:gd fmla="val 8305" name="adj"/>
            </a:avLst>
          </a:prstGeom>
          <a:solidFill>
            <a:srgbClr val="E8FFFD"/>
          </a:solidFill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96D63"/>
                </a:solidFill>
                <a:latin typeface="Roboto"/>
                <a:ea typeface="Roboto"/>
                <a:cs typeface="Roboto"/>
                <a:sym typeface="Roboto"/>
              </a:rPr>
              <a:t>MCU</a:t>
            </a:r>
            <a:endParaRPr b="1" sz="1300">
              <a:solidFill>
                <a:srgbClr val="196D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1104700" y="1929650"/>
            <a:ext cx="1160100" cy="1161300"/>
          </a:xfrm>
          <a:prstGeom prst="roundRect">
            <a:avLst>
              <a:gd fmla="val 8305" name="adj"/>
            </a:avLst>
          </a:prstGeom>
          <a:solidFill>
            <a:srgbClr val="E8FFFD"/>
          </a:solidFill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96D63"/>
                </a:solidFill>
                <a:latin typeface="Roboto"/>
                <a:ea typeface="Roboto"/>
                <a:cs typeface="Roboto"/>
                <a:sym typeface="Roboto"/>
              </a:rPr>
              <a:t>Display</a:t>
            </a:r>
            <a:endParaRPr b="1" sz="1300">
              <a:solidFill>
                <a:srgbClr val="196D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7"/>
          <p:cNvSpPr/>
          <p:nvPr/>
        </p:nvSpPr>
        <p:spPr>
          <a:xfrm>
            <a:off x="2464875" y="1929650"/>
            <a:ext cx="1195200" cy="1910700"/>
          </a:xfrm>
          <a:prstGeom prst="roundRect">
            <a:avLst>
              <a:gd fmla="val 8305" name="adj"/>
            </a:avLst>
          </a:prstGeom>
          <a:solidFill>
            <a:srgbClr val="E8FFFD"/>
          </a:solidFill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96D63"/>
                </a:solidFill>
                <a:latin typeface="Roboto"/>
                <a:ea typeface="Roboto"/>
                <a:cs typeface="Roboto"/>
                <a:sym typeface="Roboto"/>
              </a:rPr>
              <a:t>WIFI</a:t>
            </a:r>
            <a:endParaRPr b="1" sz="1300">
              <a:solidFill>
                <a:srgbClr val="196D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2464875" y="4066600"/>
            <a:ext cx="1195200" cy="405600"/>
          </a:xfrm>
          <a:prstGeom prst="roundRect">
            <a:avLst>
              <a:gd fmla="val 18489" name="adj"/>
            </a:avLst>
          </a:prstGeom>
          <a:solidFill>
            <a:srgbClr val="E8FFFD"/>
          </a:solidFill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96D63"/>
                </a:solidFill>
                <a:latin typeface="Roboto"/>
                <a:ea typeface="Roboto"/>
                <a:cs typeface="Roboto"/>
                <a:sym typeface="Roboto"/>
              </a:rPr>
              <a:t>GPS</a:t>
            </a:r>
            <a:endParaRPr b="1" sz="1300">
              <a:solidFill>
                <a:srgbClr val="196D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7"/>
          <p:cNvSpPr/>
          <p:nvPr/>
        </p:nvSpPr>
        <p:spPr>
          <a:xfrm>
            <a:off x="1254700" y="2313275"/>
            <a:ext cx="860100" cy="327000"/>
          </a:xfrm>
          <a:prstGeom prst="roundRect">
            <a:avLst>
              <a:gd fmla="val 16667" name="adj"/>
            </a:avLst>
          </a:prstGeom>
          <a:solidFill>
            <a:srgbClr val="CEF5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Position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1254700" y="2700375"/>
            <a:ext cx="860100" cy="327000"/>
          </a:xfrm>
          <a:prstGeom prst="roundRect">
            <a:avLst>
              <a:gd fmla="val 16667" name="adj"/>
            </a:avLst>
          </a:prstGeom>
          <a:solidFill>
            <a:srgbClr val="CEF5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Status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2" name="Google Shape;152;p17"/>
          <p:cNvSpPr/>
          <p:nvPr/>
        </p:nvSpPr>
        <p:spPr>
          <a:xfrm>
            <a:off x="2595375" y="2324400"/>
            <a:ext cx="934200" cy="494700"/>
          </a:xfrm>
          <a:prstGeom prst="roundRect">
            <a:avLst>
              <a:gd fmla="val 16667" name="adj"/>
            </a:avLst>
          </a:prstGeom>
          <a:solidFill>
            <a:srgbClr val="CEF5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OMM Download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3" name="Google Shape;153;p17"/>
          <p:cNvSpPr/>
          <p:nvPr/>
        </p:nvSpPr>
        <p:spPr>
          <a:xfrm>
            <a:off x="2608550" y="2983950"/>
            <a:ext cx="934200" cy="741900"/>
          </a:xfrm>
          <a:prstGeom prst="roundRect">
            <a:avLst>
              <a:gd fmla="val 11996" name="adj"/>
            </a:avLst>
          </a:prstGeom>
          <a:solidFill>
            <a:srgbClr val="CEF5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Loc/Pos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Upload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4" name="Google Shape;154;p17"/>
          <p:cNvSpPr/>
          <p:nvPr/>
        </p:nvSpPr>
        <p:spPr>
          <a:xfrm>
            <a:off x="1254700" y="3969050"/>
            <a:ext cx="860100" cy="405600"/>
          </a:xfrm>
          <a:prstGeom prst="roundRect">
            <a:avLst>
              <a:gd fmla="val 16667" name="adj"/>
            </a:avLst>
          </a:prstGeom>
          <a:solidFill>
            <a:srgbClr val="CEF5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Motor Signal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5" name="Google Shape;155;p17"/>
          <p:cNvSpPr/>
          <p:nvPr/>
        </p:nvSpPr>
        <p:spPr>
          <a:xfrm>
            <a:off x="1254700" y="3635175"/>
            <a:ext cx="860100" cy="258600"/>
          </a:xfrm>
          <a:prstGeom prst="roundRect">
            <a:avLst>
              <a:gd fmla="val 16667" name="adj"/>
            </a:avLst>
          </a:prstGeom>
          <a:solidFill>
            <a:srgbClr val="CEF5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I/O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/>
          <p:nvPr>
            <p:ph type="title"/>
          </p:nvPr>
        </p:nvSpPr>
        <p:spPr>
          <a:xfrm>
            <a:off x="282175" y="19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Supply/Motor Driver - Michael Raabe</a:t>
            </a:r>
            <a:endParaRPr/>
          </a:p>
        </p:txBody>
      </p:sp>
      <p:sp>
        <p:nvSpPr>
          <p:cNvPr id="161" name="Google Shape;161;p18"/>
          <p:cNvSpPr txBox="1"/>
          <p:nvPr/>
        </p:nvSpPr>
        <p:spPr>
          <a:xfrm>
            <a:off x="4572000" y="1774150"/>
            <a:ext cx="44631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Done: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 Parts Ordered (Some in)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 Overall Schematic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To Do: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 Finish PCB Design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 Perf Board and Test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2" name="Google Shape;162;p18"/>
          <p:cNvSpPr/>
          <p:nvPr/>
        </p:nvSpPr>
        <p:spPr>
          <a:xfrm>
            <a:off x="833175" y="1279150"/>
            <a:ext cx="3108900" cy="3450000"/>
          </a:xfrm>
          <a:prstGeom prst="roundRect">
            <a:avLst>
              <a:gd fmla="val 6949" name="adj"/>
            </a:avLst>
          </a:prstGeom>
          <a:solidFill>
            <a:srgbClr val="FCBC05"/>
          </a:solidFill>
          <a:ln>
            <a:noFill/>
          </a:ln>
          <a:effectLst>
            <a:outerShdw blurRad="57150" rotWithShape="0" algn="bl" dir="4200000" dist="38100">
              <a:srgbClr val="000000">
                <a:alpha val="69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 PCB</a:t>
            </a:r>
            <a:endParaRPr b="1"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3" name="Google Shape;163;p18"/>
          <p:cNvSpPr/>
          <p:nvPr/>
        </p:nvSpPr>
        <p:spPr>
          <a:xfrm>
            <a:off x="1108713" y="2973500"/>
            <a:ext cx="2557800" cy="1605300"/>
          </a:xfrm>
          <a:prstGeom prst="roundRect">
            <a:avLst>
              <a:gd fmla="val 6569" name="adj"/>
            </a:avLst>
          </a:prstGeom>
          <a:solidFill>
            <a:srgbClr val="FFFCF3"/>
          </a:solidFill>
          <a:ln>
            <a:noFill/>
          </a:ln>
          <a:effectLst>
            <a:outerShdw blurRad="57150" rotWithShape="0" algn="bl" dist="28575">
              <a:srgbClr val="000000">
                <a:alpha val="35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PSU</a:t>
            </a:r>
            <a:endParaRPr b="1" sz="1300">
              <a:solidFill>
                <a:srgbClr val="BF9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18"/>
          <p:cNvSpPr/>
          <p:nvPr/>
        </p:nvSpPr>
        <p:spPr>
          <a:xfrm>
            <a:off x="1100763" y="1774138"/>
            <a:ext cx="2573700" cy="1065900"/>
          </a:xfrm>
          <a:prstGeom prst="roundRect">
            <a:avLst>
              <a:gd fmla="val 9335" name="adj"/>
            </a:avLst>
          </a:prstGeom>
          <a:solidFill>
            <a:srgbClr val="FFFCF3"/>
          </a:solidFill>
          <a:ln>
            <a:noFill/>
          </a:ln>
          <a:effectLst>
            <a:outerShdw blurRad="57150" rotWithShape="0" algn="bl" dist="28575">
              <a:srgbClr val="000000">
                <a:alpha val="35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Motor Driver</a:t>
            </a:r>
            <a:endParaRPr b="1" sz="1300">
              <a:solidFill>
                <a:srgbClr val="BF9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1332525" y="2222800"/>
            <a:ext cx="2110200" cy="4605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L298N 2A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2123775" y="3902925"/>
            <a:ext cx="1365900" cy="536400"/>
          </a:xfrm>
          <a:prstGeom prst="roundRect">
            <a:avLst>
              <a:gd fmla="val 14146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Microcontroller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Out: 9 VDC/200 mA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1237575" y="3299150"/>
            <a:ext cx="2205300" cy="536400"/>
          </a:xfrm>
          <a:prstGeom prst="roundRect">
            <a:avLst>
              <a:gd fmla="val 12750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Motor Driver Out: 24 VDC/2A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1237575" y="3902925"/>
            <a:ext cx="819900" cy="536400"/>
          </a:xfrm>
          <a:prstGeom prst="roundRect">
            <a:avLst>
              <a:gd fmla="val 14146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110 VAC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Input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282175" y="19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 - David Santos</a:t>
            </a:r>
            <a:endParaRPr/>
          </a:p>
        </p:txBody>
      </p:sp>
      <p:sp>
        <p:nvSpPr>
          <p:cNvPr id="174" name="Google Shape;174;p19"/>
          <p:cNvSpPr txBox="1"/>
          <p:nvPr>
            <p:ph idx="4294967295" type="body"/>
          </p:nvPr>
        </p:nvSpPr>
        <p:spPr>
          <a:xfrm>
            <a:off x="4572000" y="1865375"/>
            <a:ext cx="4114800" cy="28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Done: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 Satellite Selection/ Orbital Data Retrieval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 UI Layout Implementation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To Do: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 MCU Connection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- Map Layers/Animation</a:t>
            </a:r>
            <a:endParaRPr sz="16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850392" y="1335024"/>
            <a:ext cx="3108900" cy="3447300"/>
          </a:xfrm>
          <a:prstGeom prst="roundRect">
            <a:avLst>
              <a:gd fmla="val 6663" name="adj"/>
            </a:avLst>
          </a:prstGeom>
          <a:solidFill>
            <a:srgbClr val="264653"/>
          </a:solidFill>
          <a:ln>
            <a:noFill/>
          </a:ln>
          <a:effectLst>
            <a:outerShdw blurRad="42863" rotWithShape="0" algn="bl" dir="2460000" dist="38100">
              <a:srgbClr val="000000">
                <a:alpha val="71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Web App</a:t>
            </a:r>
            <a:endParaRPr b="1" sz="16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p19"/>
          <p:cNvSpPr/>
          <p:nvPr/>
        </p:nvSpPr>
        <p:spPr>
          <a:xfrm>
            <a:off x="2493650" y="1942650"/>
            <a:ext cx="1171200" cy="940800"/>
          </a:xfrm>
          <a:prstGeom prst="roundRect">
            <a:avLst>
              <a:gd fmla="val 11137" name="adj"/>
            </a:avLst>
          </a:prstGeom>
          <a:solidFill>
            <a:srgbClr val="E8FCFF"/>
          </a:solidFill>
          <a:ln>
            <a:noFill/>
          </a:ln>
          <a:effectLst>
            <a:outerShdw blurRad="57150" rotWithShape="0" algn="bl" dir="5400000" dist="38100">
              <a:srgbClr val="000000">
                <a:alpha val="23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92D41"/>
                </a:solidFill>
                <a:latin typeface="Roboto"/>
                <a:ea typeface="Roboto"/>
                <a:cs typeface="Roboto"/>
                <a:sym typeface="Roboto"/>
              </a:rPr>
              <a:t>Backend</a:t>
            </a:r>
            <a:endParaRPr b="1" sz="1300">
              <a:solidFill>
                <a:srgbClr val="092D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2493575" y="3047025"/>
            <a:ext cx="1171200" cy="1471500"/>
          </a:xfrm>
          <a:prstGeom prst="roundRect">
            <a:avLst>
              <a:gd fmla="val 8446" name="adj"/>
            </a:avLst>
          </a:prstGeom>
          <a:solidFill>
            <a:srgbClr val="E8FCFF"/>
          </a:solidFill>
          <a:ln>
            <a:noFill/>
          </a:ln>
          <a:effectLst>
            <a:outerShdw blurRad="57150" rotWithShape="0" algn="bl" dir="5400000" dist="38100">
              <a:srgbClr val="000000">
                <a:alpha val="23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92D41"/>
                </a:solidFill>
                <a:latin typeface="Roboto"/>
                <a:ea typeface="Roboto"/>
                <a:cs typeface="Roboto"/>
                <a:sym typeface="Roboto"/>
              </a:rPr>
              <a:t>ArcGis API</a:t>
            </a:r>
            <a:endParaRPr b="1" sz="1300">
              <a:solidFill>
                <a:srgbClr val="092D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1070100" y="1942650"/>
            <a:ext cx="1269600" cy="1975200"/>
          </a:xfrm>
          <a:prstGeom prst="roundRect">
            <a:avLst>
              <a:gd fmla="val 10382" name="adj"/>
            </a:avLst>
          </a:prstGeom>
          <a:solidFill>
            <a:srgbClr val="E8FCFF"/>
          </a:solidFill>
          <a:ln>
            <a:noFill/>
          </a:ln>
          <a:effectLst>
            <a:outerShdw blurRad="57150" rotWithShape="0" algn="bl" dir="5400000" dist="38100">
              <a:srgbClr val="000000">
                <a:alpha val="33000"/>
              </a:srgbClr>
            </a:outerShdw>
          </a:effectLst>
        </p:spPr>
        <p:txBody>
          <a:bodyPr anchorCtr="0" anchor="t" bIns="79775" lIns="79775" spcFirstLastPara="1" rIns="79775" wrap="square" tIns="79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92D41"/>
                </a:solidFill>
                <a:latin typeface="Roboto"/>
                <a:ea typeface="Roboto"/>
                <a:cs typeface="Roboto"/>
                <a:sym typeface="Roboto"/>
              </a:rPr>
              <a:t>UI </a:t>
            </a:r>
            <a:endParaRPr b="1" sz="1300">
              <a:solidFill>
                <a:srgbClr val="092D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1070100" y="4010850"/>
            <a:ext cx="1269600" cy="507600"/>
          </a:xfrm>
          <a:prstGeom prst="roundRect">
            <a:avLst>
              <a:gd fmla="val 16741" name="adj"/>
            </a:avLst>
          </a:prstGeom>
          <a:solidFill>
            <a:srgbClr val="E8FCFF"/>
          </a:solidFill>
          <a:ln>
            <a:noFill/>
          </a:ln>
          <a:effectLst>
            <a:outerShdw blurRad="57150" rotWithShape="0" algn="bl" dir="5400000" dist="38100">
              <a:srgbClr val="000000">
                <a:alpha val="23000"/>
              </a:srgbClr>
            </a:outerShdw>
          </a:effectLst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92D41"/>
                </a:solidFill>
                <a:latin typeface="Roboto"/>
                <a:ea typeface="Roboto"/>
                <a:cs typeface="Roboto"/>
                <a:sym typeface="Roboto"/>
              </a:rPr>
              <a:t>MCU Port</a:t>
            </a:r>
            <a:endParaRPr b="1" sz="1300">
              <a:solidFill>
                <a:srgbClr val="092D4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19"/>
          <p:cNvSpPr/>
          <p:nvPr/>
        </p:nvSpPr>
        <p:spPr>
          <a:xfrm>
            <a:off x="1154850" y="2360250"/>
            <a:ext cx="1094700" cy="423000"/>
          </a:xfrm>
          <a:prstGeom prst="roundRect">
            <a:avLst>
              <a:gd fmla="val 26165" name="adj"/>
            </a:avLst>
          </a:prstGeom>
          <a:solidFill>
            <a:srgbClr val="D5EAF2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Satellite Selection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1" name="Google Shape;181;p19"/>
          <p:cNvSpPr/>
          <p:nvPr/>
        </p:nvSpPr>
        <p:spPr>
          <a:xfrm>
            <a:off x="1157550" y="2906775"/>
            <a:ext cx="1094700" cy="356700"/>
          </a:xfrm>
          <a:prstGeom prst="roundRect">
            <a:avLst>
              <a:gd fmla="val 27747" name="adj"/>
            </a:avLst>
          </a:prstGeom>
          <a:solidFill>
            <a:srgbClr val="D5EAF2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Operation Control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2584550" y="2360250"/>
            <a:ext cx="989400" cy="423000"/>
          </a:xfrm>
          <a:prstGeom prst="roundRect">
            <a:avLst>
              <a:gd fmla="val 19805" name="adj"/>
            </a:avLst>
          </a:prstGeom>
          <a:solidFill>
            <a:srgbClr val="D5EAF2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Firebase 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1154725" y="3387000"/>
            <a:ext cx="1094700" cy="356700"/>
          </a:xfrm>
          <a:prstGeom prst="roundRect">
            <a:avLst>
              <a:gd fmla="val 27747" name="adj"/>
            </a:avLst>
          </a:prstGeom>
          <a:solidFill>
            <a:srgbClr val="D5EAF2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Visualization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4" name="Google Shape;184;p19"/>
          <p:cNvSpPr/>
          <p:nvPr/>
        </p:nvSpPr>
        <p:spPr>
          <a:xfrm>
            <a:off x="2584475" y="3436250"/>
            <a:ext cx="989400" cy="459000"/>
          </a:xfrm>
          <a:prstGeom prst="roundRect">
            <a:avLst>
              <a:gd fmla="val 19805" name="adj"/>
            </a:avLst>
          </a:prstGeom>
          <a:solidFill>
            <a:srgbClr val="D5EAF2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Animated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projection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2584550" y="3989150"/>
            <a:ext cx="989400" cy="387600"/>
          </a:xfrm>
          <a:prstGeom prst="roundRect">
            <a:avLst>
              <a:gd fmla="val 19805" name="adj"/>
            </a:avLst>
          </a:prstGeom>
          <a:solidFill>
            <a:srgbClr val="D5EAF2"/>
          </a:solidFill>
          <a:ln>
            <a:noFill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exend"/>
                <a:ea typeface="Lexend"/>
                <a:cs typeface="Lexend"/>
                <a:sym typeface="Lexend"/>
              </a:rPr>
              <a:t>Sensor Out</a:t>
            </a:r>
            <a:endParaRPr sz="1100">
              <a:solidFill>
                <a:srgbClr val="43434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/>
          <p:nvPr/>
        </p:nvSpPr>
        <p:spPr>
          <a:xfrm>
            <a:off x="2788200" y="4103500"/>
            <a:ext cx="6022200" cy="409500"/>
          </a:xfrm>
          <a:prstGeom prst="roundRect">
            <a:avLst>
              <a:gd fmla="val 13266" name="adj"/>
            </a:avLst>
          </a:prstGeom>
          <a:solidFill>
            <a:srgbClr val="151515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D9D9D9"/>
              </a:solidFill>
            </a:endParaRPr>
          </a:p>
        </p:txBody>
      </p:sp>
      <p:sp>
        <p:nvSpPr>
          <p:cNvPr id="191" name="Google Shape;191;p20"/>
          <p:cNvSpPr/>
          <p:nvPr/>
        </p:nvSpPr>
        <p:spPr>
          <a:xfrm>
            <a:off x="2788200" y="460050"/>
            <a:ext cx="6022200" cy="3549600"/>
          </a:xfrm>
          <a:prstGeom prst="roundRect">
            <a:avLst>
              <a:gd fmla="val 1894" name="adj"/>
            </a:avLst>
          </a:prstGeom>
          <a:solidFill>
            <a:srgbClr val="151515"/>
          </a:solidFill>
          <a:ln cap="flat" cmpd="sng" w="9525">
            <a:solidFill>
              <a:srgbClr val="15151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406150" y="460050"/>
            <a:ext cx="2290500" cy="3549600"/>
          </a:xfrm>
          <a:prstGeom prst="roundRect">
            <a:avLst>
              <a:gd fmla="val 2787" name="adj"/>
            </a:avLst>
          </a:prstGeom>
          <a:solidFill>
            <a:srgbClr val="151515"/>
          </a:solidFill>
          <a:ln cap="flat" cmpd="sng" w="9525">
            <a:solidFill>
              <a:srgbClr val="151515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20"/>
          <p:cNvPicPr preferRelativeResize="0"/>
          <p:nvPr/>
        </p:nvPicPr>
        <p:blipFill rotWithShape="1">
          <a:blip r:embed="rId3">
            <a:alphaModFix/>
          </a:blip>
          <a:srcRect b="0" l="0" r="0" t="3044"/>
          <a:stretch/>
        </p:blipFill>
        <p:spPr>
          <a:xfrm>
            <a:off x="427225" y="613975"/>
            <a:ext cx="2235450" cy="334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9650" y="526975"/>
            <a:ext cx="5791149" cy="341337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>
            <a:hlinkClick r:id="rId5"/>
          </p:cNvPr>
          <p:cNvSpPr/>
          <p:nvPr/>
        </p:nvSpPr>
        <p:spPr>
          <a:xfrm>
            <a:off x="403750" y="4099650"/>
            <a:ext cx="2295300" cy="409500"/>
          </a:xfrm>
          <a:prstGeom prst="roundRect">
            <a:avLst>
              <a:gd fmla="val 13266" name="adj"/>
            </a:avLst>
          </a:prstGeom>
          <a:solidFill>
            <a:srgbClr val="151515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9D9D9"/>
                </a:solidFill>
              </a:rPr>
              <a:t>Demo</a:t>
            </a:r>
            <a:endParaRPr sz="1600">
              <a:solidFill>
                <a:srgbClr val="D9D9D9"/>
              </a:solidFill>
            </a:endParaRPr>
          </a:p>
        </p:txBody>
      </p:sp>
      <p:pic>
        <p:nvPicPr>
          <p:cNvPr id="196" name="Google Shape;196;p20"/>
          <p:cNvPicPr preferRelativeResize="0"/>
          <p:nvPr/>
        </p:nvPicPr>
        <p:blipFill rotWithShape="1">
          <a:blip r:embed="rId6">
            <a:alphaModFix/>
          </a:blip>
          <a:srcRect b="0" l="0" r="0" t="48836"/>
          <a:stretch/>
        </p:blipFill>
        <p:spPr>
          <a:xfrm>
            <a:off x="2887825" y="4146763"/>
            <a:ext cx="5722499" cy="32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282175" y="19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Execution Plan</a:t>
            </a:r>
            <a:endParaRPr/>
          </a:p>
        </p:txBody>
      </p:sp>
      <p:graphicFrame>
        <p:nvGraphicFramePr>
          <p:cNvPr id="202" name="Google Shape;202;p21"/>
          <p:cNvGraphicFramePr/>
          <p:nvPr/>
        </p:nvGraphicFramePr>
        <p:xfrm>
          <a:off x="508025" y="1215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{E709953C-DEC2-4E45-B764-1387F71B9B90}</a:tableStyleId>
              </a:tblPr>
              <a:tblGrid>
                <a:gridCol w="1356725"/>
                <a:gridCol w="1353450"/>
                <a:gridCol w="1355075"/>
                <a:gridCol w="1355075"/>
                <a:gridCol w="1355075"/>
                <a:gridCol w="1355075"/>
              </a:tblGrid>
              <a:tr h="524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Subsystem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Feb 27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March 6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March 20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April 3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April 17</a:t>
                      </a:r>
                      <a:endParaRPr b="1" sz="16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C6E4F0"/>
                    </a:solidFill>
                  </a:tcPr>
                </a:tc>
              </a:tr>
              <a:tr h="1012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Web App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UI Feature Finalization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B4D4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Wifi Port/ MCU Connect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B4D4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Search/OMM Retrieval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B4D4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Interactive Map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UI Data Visualization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  <a:tr h="93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PSU/Motor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Finish Overall PSU Design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B4D4D9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Finish </a:t>
                      </a: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PSU/Motor Driver Schematic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B4D4D9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Perf</a:t>
                      </a: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board and Test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Design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 hMerge="1"/>
              </a:tr>
              <a:tr h="988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MCU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MCU connects to Wifi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B4D4D9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LCD displays output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Finish Kepelarian math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MCU output signal for motor control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 anchor="ctr">
                    <a:solidFill>
                      <a:srgbClr val="E8FC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